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8"/>
  </p:notesMasterIdLst>
  <p:sldIdLst>
    <p:sldId id="377" r:id="rId2"/>
    <p:sldId id="257" r:id="rId3"/>
    <p:sldId id="328" r:id="rId4"/>
    <p:sldId id="331" r:id="rId5"/>
    <p:sldId id="357" r:id="rId6"/>
    <p:sldId id="278" r:id="rId7"/>
    <p:sldId id="359" r:id="rId8"/>
    <p:sldId id="360" r:id="rId9"/>
    <p:sldId id="358" r:id="rId10"/>
    <p:sldId id="361" r:id="rId11"/>
    <p:sldId id="372" r:id="rId12"/>
    <p:sldId id="368" r:id="rId13"/>
    <p:sldId id="362" r:id="rId14"/>
    <p:sldId id="363" r:id="rId15"/>
    <p:sldId id="364" r:id="rId16"/>
    <p:sldId id="373" r:id="rId17"/>
    <p:sldId id="374" r:id="rId18"/>
    <p:sldId id="369" r:id="rId19"/>
    <p:sldId id="365" r:id="rId20"/>
    <p:sldId id="367" r:id="rId21"/>
    <p:sldId id="366" r:id="rId22"/>
    <p:sldId id="375" r:id="rId23"/>
    <p:sldId id="370" r:id="rId24"/>
    <p:sldId id="376" r:id="rId25"/>
    <p:sldId id="267" r:id="rId26"/>
    <p:sldId id="319" r:id="rId27"/>
  </p:sldIdLst>
  <p:sldSz cx="12192000" cy="6858000"/>
  <p:notesSz cx="6858000" cy="9144000"/>
  <p:embeddedFontLst>
    <p:embeddedFont>
      <p:font typeface="优设标题黑" panose="00000500000000000000" pitchFamily="2" charset="-122"/>
      <p:regular r:id="rId29"/>
    </p:embeddedFont>
    <p:embeddedFont>
      <p:font typeface="微软雅黑" panose="020B0503020204020204" pitchFamily="34" charset="-122"/>
      <p:regular r:id="rId30"/>
      <p:bold r:id="rId31"/>
    </p:embeddedFont>
    <p:embeddedFont>
      <p:font typeface="微软雅黑" panose="020B0503020204020204" pitchFamily="34" charset="-122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2EE9E-0571-460F-8352-20D6CC551640}">
          <p14:sldIdLst>
            <p14:sldId id="377"/>
            <p14:sldId id="257"/>
          </p14:sldIdLst>
        </p14:section>
        <p14:section name="首屏" id="{1A23F21D-9E13-4D8D-BF01-FA4656BE6E6D}">
          <p14:sldIdLst>
            <p14:sldId id="328"/>
          </p14:sldIdLst>
        </p14:section>
        <p14:section name="详情" id="{166231FE-5770-4E9E-A2AE-F66924A3062F}">
          <p14:sldIdLst>
            <p14:sldId id="331"/>
            <p14:sldId id="357"/>
            <p14:sldId id="278"/>
            <p14:sldId id="359"/>
            <p14:sldId id="360"/>
            <p14:sldId id="358"/>
            <p14:sldId id="361"/>
            <p14:sldId id="372"/>
            <p14:sldId id="368"/>
            <p14:sldId id="362"/>
            <p14:sldId id="363"/>
            <p14:sldId id="364"/>
            <p14:sldId id="373"/>
            <p14:sldId id="374"/>
            <p14:sldId id="369"/>
            <p14:sldId id="365"/>
            <p14:sldId id="367"/>
            <p14:sldId id="366"/>
            <p14:sldId id="375"/>
            <p14:sldId id="370"/>
            <p14:sldId id="376"/>
            <p14:sldId id="267"/>
          </p14:sldIdLst>
        </p14:section>
        <p14:section name="backup" id="{8D75C2CE-5164-4DBA-8C17-339A906F979F}">
          <p14:sldIdLst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349" autoAdjust="0"/>
    <p:restoredTop sz="70631"/>
  </p:normalViewPr>
  <p:slideViewPr>
    <p:cSldViewPr snapToGrid="0" snapToObjects="1">
      <p:cViewPr varScale="1">
        <p:scale>
          <a:sx n="88" d="100"/>
          <a:sy n="88" d="100"/>
        </p:scale>
        <p:origin x="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691BD-C247-5A43-912C-AE655260C99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3AEE6-67D0-CE46-BC8E-78700A312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7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>
            <a:extLst>
              <a:ext uri="{FF2B5EF4-FFF2-40B4-BE49-F238E27FC236}">
                <a16:creationId xmlns:a16="http://schemas.microsoft.com/office/drawing/2014/main" id="{530C52A8-5663-462A-BA44-061213EA7A2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122" name="备注占位符 2">
            <a:extLst>
              <a:ext uri="{FF2B5EF4-FFF2-40B4-BE49-F238E27FC236}">
                <a16:creationId xmlns:a16="http://schemas.microsoft.com/office/drawing/2014/main" id="{145D3DA0-D6F6-45C2-9CCF-E3C6CDCFD7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15288-E2DB-4FF4-B5A3-313867F70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108A51AC-2F09-4E3F-9CE9-8C07DBB30AA6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pPr algn="r" eaLnBrk="0" hangingPunct="0">
                <a:defRPr/>
              </a:pPr>
              <a:t>1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3472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>
            <a:extLst>
              <a:ext uri="{FF2B5EF4-FFF2-40B4-BE49-F238E27FC236}">
                <a16:creationId xmlns:a16="http://schemas.microsoft.com/office/drawing/2014/main" id="{530C52A8-5663-462A-BA44-061213EA7A2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122" name="备注占位符 2">
            <a:extLst>
              <a:ext uri="{FF2B5EF4-FFF2-40B4-BE49-F238E27FC236}">
                <a16:creationId xmlns:a16="http://schemas.microsoft.com/office/drawing/2014/main" id="{145D3DA0-D6F6-45C2-9CCF-E3C6CDCFD7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15288-E2DB-4FF4-B5A3-313867F70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108A51AC-2F09-4E3F-9CE9-8C07DBB30AA6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pPr algn="r" eaLnBrk="0" hangingPunct="0">
                <a:defRPr/>
              </a:pPr>
              <a:t>2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0695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>
            <a:extLst>
              <a:ext uri="{FF2B5EF4-FFF2-40B4-BE49-F238E27FC236}">
                <a16:creationId xmlns:a16="http://schemas.microsoft.com/office/drawing/2014/main" id="{530C52A8-5663-462A-BA44-061213EA7A2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122" name="备注占位符 2">
            <a:extLst>
              <a:ext uri="{FF2B5EF4-FFF2-40B4-BE49-F238E27FC236}">
                <a16:creationId xmlns:a16="http://schemas.microsoft.com/office/drawing/2014/main" id="{145D3DA0-D6F6-45C2-9CCF-E3C6CDCFD7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15288-E2DB-4FF4-B5A3-313867F70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108A51AC-2F09-4E3F-9CE9-8C07DBB30AA6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pPr algn="r" eaLnBrk="0" hangingPunct="0">
                <a:defRPr/>
              </a:pPr>
              <a:t>3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0812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6386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B8CAE832-7589-48FB-AC93-B62E2FC49744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t>25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198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7724-F90E-8A4E-9045-A0EF1438F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9B1103-5AFB-2640-A448-FBEDC374A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85380-9058-3C49-8194-ADFE95307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8DB8A-3A72-2A43-8BCA-C5025F8B4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A4B1C-DCED-464D-89B4-E1BD5BBD4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694AC-6715-3046-BE6F-79F23BAF2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BEF409-E29D-B744-9F5B-3290632D3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95F71-6F3B-5E4E-9C16-FE37F620D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BC870-5183-F748-96DA-AEF9A8912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CED3A-B8AD-E44A-AA05-38963DCE7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21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90E2FE-A61B-494E-A445-B1B1ABCF2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AE33DF-85B1-A242-8FCF-B39FA08A3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24471-89A0-264C-843B-9BE4A64CF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9C02E-6D51-BC4C-B9FF-9629249C1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201FF-CFEE-2F42-BCDC-62E712CB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13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5FA4-CD5F-CB42-945E-05D0CC2E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67843-D12B-964B-8680-4528E8F10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4BA65-A204-4C48-BA24-11961E429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2474F-E657-A847-9D10-44BD75D3D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DE4AD-CE9B-8E41-A87B-4D144F93A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48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9A36-9B8B-8246-BC7D-58AE3682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D44C8-A9EF-174B-9E5B-CEA271CA8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177A4-155B-3D43-8A26-DB66D9F30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21FCC-237E-1E4C-A68D-D75F5259C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AB008-F445-CF42-B0B6-FD913639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58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4443D-45F5-C142-8B5F-4D733BF0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29FA7-ACC5-D342-93C7-5B0868EC0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3D007-3161-ED4F-ABB2-2415EC223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04D979-89F1-484A-B997-A14A41CC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54189-ADA0-E94B-BC9D-401A44D97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FC3FC2-F78E-734C-A554-83DBBE03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01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F960-9DD4-164A-B111-B01135C7C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A1307-C8CD-EA4A-B537-E63FA93C5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6E81B-CDA2-9543-9425-BBF1C41BC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42EFB9-2097-CD4E-B207-D677405708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A53BD-7B67-524D-89D8-BFF30BCC3B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AC3A13-0615-B24A-980B-F53C82203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694465-7142-EE45-A8B2-BF0564EBF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0112EE-0E89-8C4A-A488-3C99B714D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9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09253-2953-624B-A75E-E9C74C7E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2B54BD-42DE-6E46-B9E7-E30B4AD5A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FBB2B1-37C7-6346-AD27-C59F695D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DD299-D8B1-0E4A-AFF4-51CCB7C4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66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00C0F2-E488-CF4F-BADD-1535CEC8F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07CF1C-3841-704E-9E48-158F7D5F0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029A6-4365-E74E-AC5A-D89BA5C1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05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3E56A-6D39-2B41-A217-9A7343C27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2A34C-7534-4B43-BED6-332088A37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C6332-DAAB-2E44-AFBC-1435CDC9A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D447-A986-8142-8AAF-0E84519E2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2F49A-AA54-204A-B924-020FCDD0A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08C2A-D76C-CA4D-9A91-0A46D1DB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86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A3B9-8B69-A540-8F68-185E9973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AEB28-C60D-C24E-81BC-405A2B6D43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2A682-BD05-F441-B219-F4E79C87E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02046-D0BB-F842-AAB0-44F6DC8DD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4E0B6-701A-9646-B44B-B3C851BAE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FDB01-D149-5041-8720-183571925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6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46AFE0-5190-B643-9E24-748BEA135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D215B-B03E-804F-B2CC-1BA775A26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79963-A74E-734C-B93C-24C524B5C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EA9E0-5343-814D-B24A-88783A2F44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57D0D-E17F-534D-959D-4586B02D1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7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epository/docker/chatopera/contact-center/genera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chatopera" TargetMode="External"/><Relationship Id="rId2" Type="http://schemas.openxmlformats.org/officeDocument/2006/relationships/hyperlink" Target="https://docs.chatoper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t.chatopera.com/" TargetMode="External"/><Relationship Id="rId5" Type="http://schemas.openxmlformats.org/officeDocument/2006/relationships/hyperlink" Target="https://blog.chatopera.com/" TargetMode="External"/><Relationship Id="rId4" Type="http://schemas.openxmlformats.org/officeDocument/2006/relationships/hyperlink" Target="https://github.com/chatopera/cskef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E92FAFE-485E-46A1-B803-1BA315B07E17}"/>
              </a:ext>
            </a:extLst>
          </p:cNvPr>
          <p:cNvSpPr/>
          <p:nvPr/>
        </p:nvSpPr>
        <p:spPr>
          <a:xfrm>
            <a:off x="1485003" y="2425724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行动号召：给春松客服 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1B7F09-7770-4597-88F1-A9657584D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628" y="4267222"/>
            <a:ext cx="4386187" cy="11615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D1EA6EA-6C31-42FC-8172-AFDFCDA6690B}"/>
              </a:ext>
            </a:extLst>
          </p:cNvPr>
          <p:cNvSpPr txBox="1"/>
          <p:nvPr/>
        </p:nvSpPr>
        <p:spPr>
          <a:xfrm>
            <a:off x="1404097" y="997206"/>
            <a:ext cx="77380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做好开源客服系统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BBC60E-A393-44C1-B44C-BE9C81AD4F40}"/>
              </a:ext>
            </a:extLst>
          </p:cNvPr>
          <p:cNvSpPr txBox="1"/>
          <p:nvPr/>
        </p:nvSpPr>
        <p:spPr>
          <a:xfrm>
            <a:off x="1485003" y="3300244"/>
            <a:ext cx="6094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github.com/chatopera/cskefu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CDAD82A-A8CF-401D-B3BB-17716AC2D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2185" y="4014918"/>
            <a:ext cx="3238500" cy="6858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96C3AE1-4D46-4D47-A1A2-495C596DA39E}"/>
              </a:ext>
            </a:extLst>
          </p:cNvPr>
          <p:cNvSpPr txBox="1"/>
          <p:nvPr/>
        </p:nvSpPr>
        <p:spPr>
          <a:xfrm>
            <a:off x="1485003" y="4918422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分享内容在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5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秒后开始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9138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8">
            <a:extLst>
              <a:ext uri="{FF2B5EF4-FFF2-40B4-BE49-F238E27FC236}">
                <a16:creationId xmlns:a16="http://schemas.microsoft.com/office/drawing/2014/main" id="{99EB1893-8A6A-FB42-8E2A-D9D9BF43B3A1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春松客服的技术介绍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F4B57511-7C8C-BC44-AB99-AEC26D3A1D2D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1DC3AD1-19F2-FD45-AC61-9E6929CF5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971" y="255831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Docker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A3BF46B-24AC-B740-A45F-ECE31AAC6C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902" y="1540682"/>
            <a:ext cx="5874232" cy="499458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3431DDC-AA90-4D43-A50A-5973880E7272}"/>
              </a:ext>
            </a:extLst>
          </p:cNvPr>
          <p:cNvSpPr txBox="1"/>
          <p:nvPr/>
        </p:nvSpPr>
        <p:spPr>
          <a:xfrm>
            <a:off x="6457367" y="1778346"/>
            <a:ext cx="13436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Build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206244-2E8C-144F-8DF6-7A9CD689C4F8}"/>
              </a:ext>
            </a:extLst>
          </p:cNvPr>
          <p:cNvSpPr/>
          <p:nvPr/>
        </p:nvSpPr>
        <p:spPr>
          <a:xfrm>
            <a:off x="6859982" y="2776734"/>
            <a:ext cx="21002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sym typeface="Wingdings" pitchFamily="2" charset="2"/>
              </a:rPr>
              <a:t> Push </a:t>
            </a:r>
            <a:endParaRPr lang="en-US" sz="4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382FF9-0E0F-3C41-91C4-03E9DD787384}"/>
              </a:ext>
            </a:extLst>
          </p:cNvPr>
          <p:cNvSpPr/>
          <p:nvPr/>
        </p:nvSpPr>
        <p:spPr>
          <a:xfrm>
            <a:off x="7496493" y="3777244"/>
            <a:ext cx="184217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sym typeface="Wingdings" pitchFamily="2" charset="2"/>
              </a:rPr>
              <a:t> Pull </a:t>
            </a:r>
            <a:endParaRPr lang="en-US" sz="4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F25F01-384B-5248-942F-9E2A8344BF0C}"/>
              </a:ext>
            </a:extLst>
          </p:cNvPr>
          <p:cNvSpPr/>
          <p:nvPr/>
        </p:nvSpPr>
        <p:spPr>
          <a:xfrm>
            <a:off x="7978414" y="4799433"/>
            <a:ext cx="176522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sym typeface="Wingdings" pitchFamily="2" charset="2"/>
              </a:rPr>
              <a:t> Run</a:t>
            </a:r>
            <a:endParaRPr lang="en-US" sz="4400" dirty="0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0A0BDA7F-9646-B54C-82AA-97C6305073C2}"/>
              </a:ext>
            </a:extLst>
          </p:cNvPr>
          <p:cNvSpPr/>
          <p:nvPr/>
        </p:nvSpPr>
        <p:spPr>
          <a:xfrm>
            <a:off x="9123414" y="3390889"/>
            <a:ext cx="2871216" cy="721616"/>
          </a:xfrm>
          <a:prstGeom prst="cloud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sz="3600" noProof="1"/>
              <a:t>Registry</a:t>
            </a:r>
          </a:p>
        </p:txBody>
      </p:sp>
      <p:sp>
        <p:nvSpPr>
          <p:cNvPr id="32" name="Curved Down Arrow 31">
            <a:extLst>
              <a:ext uri="{FF2B5EF4-FFF2-40B4-BE49-F238E27FC236}">
                <a16:creationId xmlns:a16="http://schemas.microsoft.com/office/drawing/2014/main" id="{882B0EDD-FF69-2041-8E30-BCD86212A22E}"/>
              </a:ext>
            </a:extLst>
          </p:cNvPr>
          <p:cNvSpPr/>
          <p:nvPr/>
        </p:nvSpPr>
        <p:spPr>
          <a:xfrm rot="790529">
            <a:off x="8851562" y="2988804"/>
            <a:ext cx="1127628" cy="401206"/>
          </a:xfrm>
          <a:prstGeom prst="curved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33" name="Curved Left Arrow 32">
            <a:extLst>
              <a:ext uri="{FF2B5EF4-FFF2-40B4-BE49-F238E27FC236}">
                <a16:creationId xmlns:a16="http://schemas.microsoft.com/office/drawing/2014/main" id="{B70887C8-FB2C-B24B-A6A4-CE34A4E41E27}"/>
              </a:ext>
            </a:extLst>
          </p:cNvPr>
          <p:cNvSpPr/>
          <p:nvPr/>
        </p:nvSpPr>
        <p:spPr>
          <a:xfrm rot="3514666">
            <a:off x="9379279" y="4101681"/>
            <a:ext cx="481643" cy="722867"/>
          </a:xfrm>
          <a:prstGeom prst="curved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80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 animBg="1"/>
      <p:bldP spid="32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8">
            <a:extLst>
              <a:ext uri="{FF2B5EF4-FFF2-40B4-BE49-F238E27FC236}">
                <a16:creationId xmlns:a16="http://schemas.microsoft.com/office/drawing/2014/main" id="{99EB1893-8A6A-FB42-8E2A-D9D9BF43B3A1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春松客服的技术介绍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F4B57511-7C8C-BC44-AB99-AEC26D3A1D2D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27">
            <a:extLst>
              <a:ext uri="{FF2B5EF4-FFF2-40B4-BE49-F238E27FC236}">
                <a16:creationId xmlns:a16="http://schemas.microsoft.com/office/drawing/2014/main" id="{65BD4010-F913-E940-9689-F33E992B7DD5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7FE0360-B912-AD48-8D5D-F358D5D53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F76F83C-14DE-1D4A-B679-3CD464217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5D1FF97-229B-EA4B-889A-F940810AD2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6047FEF-B421-594D-B630-176273074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E0A7EB5-5F64-F241-BE45-E36463594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249C3BA-8C50-C741-BAF0-1AEA7C6E5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6278629-98C6-E44F-A043-A94049735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1DC3AD1-19F2-FD45-AC61-9E6929CF5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41" y="621622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Dockerfile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B667E6-587B-324F-AF69-74B41C5E034E}"/>
              </a:ext>
            </a:extLst>
          </p:cNvPr>
          <p:cNvSpPr/>
          <p:nvPr/>
        </p:nvSpPr>
        <p:spPr>
          <a:xfrm>
            <a:off x="996829" y="2456305"/>
            <a:ext cx="99950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</a:rPr>
              <a:t>docker build \ </a:t>
            </a:r>
          </a:p>
          <a:p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</a:rPr>
              <a:t>	--tag chatopera/</a:t>
            </a:r>
            <a:r>
              <a:rPr lang="en-US" sz="3200" dirty="0" err="1">
                <a:solidFill>
                  <a:schemeClr val="bg1"/>
                </a:solidFill>
                <a:latin typeface="Menlo" panose="020B0609030804020204" pitchFamily="49" charset="0"/>
              </a:rPr>
              <a:t>contact-center:TAG</a:t>
            </a:r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</a:rPr>
              <a:t> .</a:t>
            </a:r>
            <a:endParaRPr lang="en-US" sz="32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095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服务发布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9922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8">
            <a:extLst>
              <a:ext uri="{FF2B5EF4-FFF2-40B4-BE49-F238E27FC236}">
                <a16:creationId xmlns:a16="http://schemas.microsoft.com/office/drawing/2014/main" id="{99EB1893-8A6A-FB42-8E2A-D9D9BF43B3A1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春松客服的技术介绍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F4B57511-7C8C-BC44-AB99-AEC26D3A1D2D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41F0A5-935C-AF49-9636-347ADC4C9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296"/>
            <a:ext cx="12192000" cy="56327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9C2776-C174-B34C-842C-F591CA8F7DFF}"/>
              </a:ext>
            </a:extLst>
          </p:cNvPr>
          <p:cNvSpPr/>
          <p:nvPr/>
        </p:nvSpPr>
        <p:spPr>
          <a:xfrm>
            <a:off x="305712" y="288068"/>
            <a:ext cx="37515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docker push ? </a:t>
            </a:r>
            <a:endParaRPr 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7131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8">
            <a:extLst>
              <a:ext uri="{FF2B5EF4-FFF2-40B4-BE49-F238E27FC236}">
                <a16:creationId xmlns:a16="http://schemas.microsoft.com/office/drawing/2014/main" id="{99EB1893-8A6A-FB42-8E2A-D9D9BF43B3A1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春松客服的技术介绍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F4B57511-7C8C-BC44-AB99-AEC26D3A1D2D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EA8495-1C4F-D740-87D5-DEDD945AC65F}"/>
              </a:ext>
            </a:extLst>
          </p:cNvPr>
          <p:cNvSpPr txBox="1"/>
          <p:nvPr/>
        </p:nvSpPr>
        <p:spPr>
          <a:xfrm>
            <a:off x="1694706" y="5799578"/>
            <a:ext cx="8840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enlo" panose="020B0609030804020204" pitchFamily="49" charset="0"/>
              </a:rPr>
              <a:t>docker push chatopera/contact-center:TAG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8ACA5E-A3AD-7F4B-9700-762CDCA1DDCE}"/>
              </a:ext>
            </a:extLst>
          </p:cNvPr>
          <p:cNvSpPr/>
          <p:nvPr/>
        </p:nvSpPr>
        <p:spPr>
          <a:xfrm>
            <a:off x="561744" y="583550"/>
            <a:ext cx="39791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DockerHub</a:t>
            </a:r>
            <a:endParaRPr 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CB5C1B-37D7-484D-A355-FDFB0B730006}"/>
              </a:ext>
            </a:extLst>
          </p:cNvPr>
          <p:cNvSpPr txBox="1"/>
          <p:nvPr/>
        </p:nvSpPr>
        <p:spPr>
          <a:xfrm>
            <a:off x="1694706" y="3938753"/>
            <a:ext cx="803938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enlo" panose="020B0609030804020204" pitchFamily="49" charset="0"/>
              </a:rPr>
              <a:t>docker login -u USERNAME -p PASSWD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7AE388-F5F7-4741-832E-9FA0E6DBC0A3}"/>
              </a:ext>
            </a:extLst>
          </p:cNvPr>
          <p:cNvSpPr txBox="1"/>
          <p:nvPr/>
        </p:nvSpPr>
        <p:spPr>
          <a:xfrm>
            <a:off x="909234" y="1544035"/>
            <a:ext cx="3683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注册</a:t>
            </a:r>
            <a:r>
              <a:rPr lang="en-US" altLang="zh-CN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DockerHub</a:t>
            </a:r>
            <a:endParaRPr lang="en-US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304A4B-0DAD-4442-A58E-76EBEC84EB09}"/>
              </a:ext>
            </a:extLst>
          </p:cNvPr>
          <p:cNvSpPr/>
          <p:nvPr/>
        </p:nvSpPr>
        <p:spPr>
          <a:xfrm>
            <a:off x="1792209" y="2311309"/>
            <a:ext cx="5161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enlo" panose="020B06090308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https://hub.docker.com/</a:t>
            </a:r>
            <a:endParaRPr lang="en-US" sz="28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56969-12A8-B545-A81D-C4069015DC43}"/>
              </a:ext>
            </a:extLst>
          </p:cNvPr>
          <p:cNvSpPr txBox="1"/>
          <p:nvPr/>
        </p:nvSpPr>
        <p:spPr>
          <a:xfrm>
            <a:off x="909234" y="3121664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登录</a:t>
            </a:r>
            <a:endParaRPr lang="en-US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7F32EB-6E30-7640-9E19-834457BB36CC}"/>
              </a:ext>
            </a:extLst>
          </p:cNvPr>
          <p:cNvSpPr txBox="1"/>
          <p:nvPr/>
        </p:nvSpPr>
        <p:spPr>
          <a:xfrm>
            <a:off x="909234" y="4980735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推送</a:t>
            </a:r>
            <a:endParaRPr lang="en-US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6418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1187FA-2447-964E-A03F-DF60B2C9F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248" y="1320423"/>
            <a:ext cx="8302752" cy="51674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186989-E843-4544-88E6-B42903D958B2}"/>
              </a:ext>
            </a:extLst>
          </p:cNvPr>
          <p:cNvSpPr/>
          <p:nvPr/>
        </p:nvSpPr>
        <p:spPr>
          <a:xfrm>
            <a:off x="0" y="6089904"/>
            <a:ext cx="12192000" cy="757291"/>
          </a:xfrm>
          <a:prstGeom prst="rect">
            <a:avLst/>
          </a:prstGeom>
          <a:gradFill>
            <a:gsLst>
              <a:gs pos="0">
                <a:srgbClr val="4598EE"/>
              </a:gs>
              <a:gs pos="100000">
                <a:srgbClr val="1272C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83F0D5-A861-5944-BAA7-25353EE13D62}"/>
              </a:ext>
            </a:extLst>
          </p:cNvPr>
          <p:cNvSpPr/>
          <p:nvPr/>
        </p:nvSpPr>
        <p:spPr>
          <a:xfrm>
            <a:off x="1180173" y="6197436"/>
            <a:ext cx="102949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https://hub.docker.com/repository/docker/chatopera/contact-center/general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58">
            <a:extLst>
              <a:ext uri="{FF2B5EF4-FFF2-40B4-BE49-F238E27FC236}">
                <a16:creationId xmlns:a16="http://schemas.microsoft.com/office/drawing/2014/main" id="{99EB1893-8A6A-FB42-8E2A-D9D9BF43B3A1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春松客服的技术介绍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F4B57511-7C8C-BC44-AB99-AEC26D3A1D2D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190FE1-15D7-FB4B-8D07-F3C6FCEA2DF6}"/>
              </a:ext>
            </a:extLst>
          </p:cNvPr>
          <p:cNvSpPr/>
          <p:nvPr/>
        </p:nvSpPr>
        <p:spPr>
          <a:xfrm>
            <a:off x="598319" y="407576"/>
            <a:ext cx="65439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DockerHub</a:t>
            </a:r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查看春松客服</a:t>
            </a:r>
            <a:endParaRPr 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B63150-7CAE-B44E-B879-D8AF8408D4AE}"/>
              </a:ext>
            </a:extLst>
          </p:cNvPr>
          <p:cNvSpPr txBox="1"/>
          <p:nvPr/>
        </p:nvSpPr>
        <p:spPr>
          <a:xfrm>
            <a:off x="904339" y="3642536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2.8K</a:t>
            </a: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Pulls</a:t>
            </a:r>
            <a:endParaRPr 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1ACC7-305C-CD4D-85D1-8A0153B5310C}"/>
              </a:ext>
            </a:extLst>
          </p:cNvPr>
          <p:cNvSpPr txBox="1"/>
          <p:nvPr/>
        </p:nvSpPr>
        <p:spPr>
          <a:xfrm>
            <a:off x="1425006" y="43155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拉取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34DDB4-A548-4F48-85C7-1278C8C8E919}"/>
              </a:ext>
            </a:extLst>
          </p:cNvPr>
          <p:cNvSpPr txBox="1"/>
          <p:nvPr/>
        </p:nvSpPr>
        <p:spPr>
          <a:xfrm>
            <a:off x="1187044" y="2755368"/>
            <a:ext cx="1259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标签 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/TAG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92E7B-4D0E-3C45-A658-4ADCC2CA6395}"/>
              </a:ext>
            </a:extLst>
          </p:cNvPr>
          <p:cNvSpPr txBox="1"/>
          <p:nvPr/>
        </p:nvSpPr>
        <p:spPr>
          <a:xfrm>
            <a:off x="1036137" y="2014599"/>
            <a:ext cx="1560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develop</a:t>
            </a:r>
            <a:endParaRPr 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736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8">
            <a:extLst>
              <a:ext uri="{FF2B5EF4-FFF2-40B4-BE49-F238E27FC236}">
                <a16:creationId xmlns:a16="http://schemas.microsoft.com/office/drawing/2014/main" id="{99EB1893-8A6A-FB42-8E2A-D9D9BF43B3A1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春松客服的技术介绍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F4B57511-7C8C-BC44-AB99-AEC26D3A1D2D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85E1B7-E5AA-044F-9791-8B82A941C0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6222" y="1863550"/>
            <a:ext cx="1633283" cy="16332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C5B8BA-010E-834D-B5B0-16D0ADC580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217" y="2089290"/>
            <a:ext cx="1026160" cy="1026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35B699-9C61-AB49-B195-CF8AEB752C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5260" y="4210698"/>
            <a:ext cx="1602073" cy="13297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B8B50D-CB2F-3248-BC02-AD42A2AE78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6014" y="4210698"/>
            <a:ext cx="1633283" cy="16332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D3502C-8674-4F4F-A982-059EC632C6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290" y="3115450"/>
            <a:ext cx="1456547" cy="14565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8BBFF1-766E-2E42-BBBC-707EF3CBF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2167" y="4752399"/>
            <a:ext cx="1576039" cy="1576039"/>
          </a:xfrm>
          <a:prstGeom prst="rect">
            <a:avLst/>
          </a:prstGeom>
        </p:spPr>
      </p:pic>
      <p:sp>
        <p:nvSpPr>
          <p:cNvPr id="16" name="Up Arrow 15">
            <a:extLst>
              <a:ext uri="{FF2B5EF4-FFF2-40B4-BE49-F238E27FC236}">
                <a16:creationId xmlns:a16="http://schemas.microsoft.com/office/drawing/2014/main" id="{961DD6B0-EE69-0246-9B2A-3BB46B684010}"/>
              </a:ext>
            </a:extLst>
          </p:cNvPr>
          <p:cNvSpPr/>
          <p:nvPr/>
        </p:nvSpPr>
        <p:spPr>
          <a:xfrm rot="4336008">
            <a:off x="2137953" y="2718066"/>
            <a:ext cx="475467" cy="727446"/>
          </a:xfrm>
          <a:prstGeom prst="upArrow">
            <a:avLst>
              <a:gd name="adj1" fmla="val 50000"/>
              <a:gd name="adj2" fmla="val 5349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8132713A-DFEE-3E4B-8CD4-BFFF0B7DC3AB}"/>
              </a:ext>
            </a:extLst>
          </p:cNvPr>
          <p:cNvSpPr/>
          <p:nvPr/>
        </p:nvSpPr>
        <p:spPr>
          <a:xfrm rot="5400000">
            <a:off x="4817473" y="2238646"/>
            <a:ext cx="475467" cy="727446"/>
          </a:xfrm>
          <a:prstGeom prst="upArrow">
            <a:avLst>
              <a:gd name="adj1" fmla="val 50000"/>
              <a:gd name="adj2" fmla="val 5349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EE2020-3AD4-CA4F-88C8-EADA0CAED1BF}"/>
              </a:ext>
            </a:extLst>
          </p:cNvPr>
          <p:cNvSpPr txBox="1"/>
          <p:nvPr/>
        </p:nvSpPr>
        <p:spPr>
          <a:xfrm>
            <a:off x="7597862" y="3643668"/>
            <a:ext cx="212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Docker Registry</a:t>
            </a: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87DB498B-631C-3941-A3EE-37E1FEE298C5}"/>
              </a:ext>
            </a:extLst>
          </p:cNvPr>
          <p:cNvSpPr/>
          <p:nvPr/>
        </p:nvSpPr>
        <p:spPr>
          <a:xfrm rot="7362867">
            <a:off x="7738369" y="2636225"/>
            <a:ext cx="475467" cy="727446"/>
          </a:xfrm>
          <a:prstGeom prst="upArrow">
            <a:avLst>
              <a:gd name="adj1" fmla="val 50000"/>
              <a:gd name="adj2" fmla="val 4888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53B8304A-2AA5-D940-A616-E2DD64FB4D80}"/>
              </a:ext>
            </a:extLst>
          </p:cNvPr>
          <p:cNvSpPr/>
          <p:nvPr/>
        </p:nvSpPr>
        <p:spPr>
          <a:xfrm rot="7362867">
            <a:off x="9595401" y="4208273"/>
            <a:ext cx="475467" cy="727446"/>
          </a:xfrm>
          <a:prstGeom prst="upArrow">
            <a:avLst>
              <a:gd name="adj1" fmla="val 50000"/>
              <a:gd name="adj2" fmla="val 4888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F22E2061-F9B2-6A40-BE6D-25AC311F4759}"/>
              </a:ext>
            </a:extLst>
          </p:cNvPr>
          <p:cNvSpPr/>
          <p:nvPr/>
        </p:nvSpPr>
        <p:spPr>
          <a:xfrm rot="6533894">
            <a:off x="2071891" y="4189699"/>
            <a:ext cx="475467" cy="727446"/>
          </a:xfrm>
          <a:prstGeom prst="upArrow">
            <a:avLst>
              <a:gd name="adj1" fmla="val 50000"/>
              <a:gd name="adj2" fmla="val 5349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EA795F38-F143-5442-AFBB-9901ED7F5212}"/>
              </a:ext>
            </a:extLst>
          </p:cNvPr>
          <p:cNvSpPr/>
          <p:nvPr/>
        </p:nvSpPr>
        <p:spPr>
          <a:xfrm rot="5400000">
            <a:off x="4817473" y="4604871"/>
            <a:ext cx="475467" cy="727446"/>
          </a:xfrm>
          <a:prstGeom prst="upArrow">
            <a:avLst>
              <a:gd name="adj1" fmla="val 50000"/>
              <a:gd name="adj2" fmla="val 5349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EA67900C-0F4E-9C4E-A6EA-14F4F9C6A788}"/>
              </a:ext>
            </a:extLst>
          </p:cNvPr>
          <p:cNvSpPr/>
          <p:nvPr/>
        </p:nvSpPr>
        <p:spPr>
          <a:xfrm rot="3813113">
            <a:off x="7613310" y="4367136"/>
            <a:ext cx="475467" cy="727446"/>
          </a:xfrm>
          <a:prstGeom prst="upArrow">
            <a:avLst>
              <a:gd name="adj1" fmla="val 50000"/>
              <a:gd name="adj2" fmla="val 5349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1CAA45-2F93-5548-8922-792E29666042}"/>
              </a:ext>
            </a:extLst>
          </p:cNvPr>
          <p:cNvSpPr/>
          <p:nvPr/>
        </p:nvSpPr>
        <p:spPr>
          <a:xfrm>
            <a:off x="116136" y="980007"/>
            <a:ext cx="79864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从源码到镜像，再到服务的自动化</a:t>
            </a:r>
            <a:endParaRPr 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747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8">
            <a:extLst>
              <a:ext uri="{FF2B5EF4-FFF2-40B4-BE49-F238E27FC236}">
                <a16:creationId xmlns:a16="http://schemas.microsoft.com/office/drawing/2014/main" id="{99EB1893-8A6A-FB42-8E2A-D9D9BF43B3A1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春松客服的技术介绍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F4B57511-7C8C-BC44-AB99-AEC26D3A1D2D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79D926-ADF1-F848-8BAD-B442D861F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504" y="1295400"/>
            <a:ext cx="7747000" cy="5562600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DEE7D756-A122-3147-A9B5-D49C004B8575}"/>
              </a:ext>
            </a:extLst>
          </p:cNvPr>
          <p:cNvSpPr/>
          <p:nvPr/>
        </p:nvSpPr>
        <p:spPr>
          <a:xfrm rot="17680703">
            <a:off x="4920423" y="1365975"/>
            <a:ext cx="769158" cy="6169349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088369-10BA-754D-8DF6-E7E964803E78}"/>
              </a:ext>
            </a:extLst>
          </p:cNvPr>
          <p:cNvSpPr/>
          <p:nvPr/>
        </p:nvSpPr>
        <p:spPr>
          <a:xfrm>
            <a:off x="7993065" y="5564221"/>
            <a:ext cx="495939" cy="52380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F5319CA-E62C-9F47-8932-93BC96AE2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671" y="717496"/>
            <a:ext cx="6582037" cy="2473176"/>
          </a:xfrm>
        </p:spPr>
        <p:txBody>
          <a:bodyPr>
            <a:normAutofit fontScale="90000"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发布到</a:t>
            </a:r>
            <a:b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DockerHub</a:t>
            </a:r>
            <a:b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的标志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7721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服务编排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6496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8">
            <a:extLst>
              <a:ext uri="{FF2B5EF4-FFF2-40B4-BE49-F238E27FC236}">
                <a16:creationId xmlns:a16="http://schemas.microsoft.com/office/drawing/2014/main" id="{99EB1893-8A6A-FB42-8E2A-D9D9BF43B3A1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春松客服的技术介绍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F4B57511-7C8C-BC44-AB99-AEC26D3A1D2D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559350-C440-7C47-BB75-E79F0F06A3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2197" y="0"/>
            <a:ext cx="726980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4FDCE10-16E0-F842-B654-773F8AF9B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7" y="255831"/>
            <a:ext cx="6582037" cy="5563941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en-US" altLang="zh-CN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将不同容器组合为应用：</a:t>
            </a:r>
            <a:br>
              <a:rPr lang="en-US" altLang="zh-CN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服务间依赖</a:t>
            </a:r>
            <a:br>
              <a:rPr lang="en-US" altLang="zh-CN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启动顺序</a:t>
            </a:r>
            <a:br>
              <a:rPr lang="en-US" altLang="zh-CN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持久化</a:t>
            </a:r>
            <a:br>
              <a:rPr lang="en-US" altLang="zh-CN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网络</a:t>
            </a:r>
            <a:br>
              <a:rPr lang="en-US" altLang="zh-CN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altLang="en-US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应用停止，更新和重启</a:t>
            </a:r>
            <a:endParaRPr lang="en-US" altLang="zh-CN" sz="3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2047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36" descr="未标题-1_03">
            <a:extLst>
              <a:ext uri="{FF2B5EF4-FFF2-40B4-BE49-F238E27FC236}">
                <a16:creationId xmlns:a16="http://schemas.microsoft.com/office/drawing/2014/main" id="{E68DC2C9-191D-449E-8CA8-DE00EE215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3490" y="763439"/>
            <a:ext cx="165417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AC76577E-8C8E-46AE-83FE-41E85F70BB5D}"/>
              </a:ext>
            </a:extLst>
          </p:cNvPr>
          <p:cNvSpPr/>
          <p:nvPr/>
        </p:nvSpPr>
        <p:spPr>
          <a:xfrm>
            <a:off x="1253490" y="1466846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C9AD1A-8DFB-D54E-97EA-FA14B767056B}"/>
              </a:ext>
            </a:extLst>
          </p:cNvPr>
          <p:cNvSpPr/>
          <p:nvPr/>
        </p:nvSpPr>
        <p:spPr>
          <a:xfrm>
            <a:off x="9685020" y="653660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1717DB-ECB5-442C-A621-8A352FF8B6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3272" y="4092575"/>
            <a:ext cx="6237171" cy="16516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8075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8">
            <a:extLst>
              <a:ext uri="{FF2B5EF4-FFF2-40B4-BE49-F238E27FC236}">
                <a16:creationId xmlns:a16="http://schemas.microsoft.com/office/drawing/2014/main" id="{99EB1893-8A6A-FB42-8E2A-D9D9BF43B3A1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春松客服的技术介绍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F4B57511-7C8C-BC44-AB99-AEC26D3A1D2D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E791B7-77ED-4F43-AA53-5EE73A746ACC}"/>
              </a:ext>
            </a:extLst>
          </p:cNvPr>
          <p:cNvSpPr/>
          <p:nvPr/>
        </p:nvSpPr>
        <p:spPr>
          <a:xfrm>
            <a:off x="1358290" y="2210890"/>
            <a:ext cx="10411552" cy="3676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Compose is a tool for 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defining and running 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multi-container Docker 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applications.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5264F7-CFDC-D346-AC6A-37973D8CB4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3065" y="1456160"/>
            <a:ext cx="2719949" cy="479306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FC83C56-1349-8946-846B-B87D5A9AE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028" y="507962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Docker Compose</a:t>
            </a:r>
          </a:p>
        </p:txBody>
      </p:sp>
    </p:spTree>
    <p:extLst>
      <p:ext uri="{BB962C8B-B14F-4D97-AF65-F5344CB8AC3E}">
        <p14:creationId xmlns:p14="http://schemas.microsoft.com/office/powerpoint/2010/main" val="526900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8">
            <a:extLst>
              <a:ext uri="{FF2B5EF4-FFF2-40B4-BE49-F238E27FC236}">
                <a16:creationId xmlns:a16="http://schemas.microsoft.com/office/drawing/2014/main" id="{99EB1893-8A6A-FB42-8E2A-D9D9BF43B3A1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春松客服的技术介绍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F4B57511-7C8C-BC44-AB99-AEC26D3A1D2D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27">
            <a:extLst>
              <a:ext uri="{FF2B5EF4-FFF2-40B4-BE49-F238E27FC236}">
                <a16:creationId xmlns:a16="http://schemas.microsoft.com/office/drawing/2014/main" id="{C6DEC156-37B7-034C-B954-ABC62FE1A637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9F902C-130B-2F4C-BA75-90868492F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A05AE01-2D5A-294F-8624-A9221F4A5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9FCDA67-2224-004E-A2C0-6147982B44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E2EF3FA-250A-3543-9EC4-8B126345B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EAD5241-0283-9F46-8AEF-13CE04AC7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ABB29E5-D5B7-C940-A70F-F421427E1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78BFAF1-0BA3-174B-AB98-3FE7B5186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7D071C9-554C-A044-BF44-B24A18B743E0}"/>
              </a:ext>
            </a:extLst>
          </p:cNvPr>
          <p:cNvSpPr txBox="1"/>
          <p:nvPr/>
        </p:nvSpPr>
        <p:spPr>
          <a:xfrm>
            <a:off x="3216660" y="3093231"/>
            <a:ext cx="5753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enlo" panose="020B0609030804020204" pitchFamily="49" charset="0"/>
              </a:rPr>
              <a:t>docker-</a:t>
            </a:r>
            <a:r>
              <a:rPr lang="en-US" sz="4000" dirty="0" err="1">
                <a:solidFill>
                  <a:schemeClr val="bg1"/>
                </a:solidFill>
                <a:latin typeface="Menlo" panose="020B0609030804020204" pitchFamily="49" charset="0"/>
              </a:rPr>
              <a:t>compose.yml</a:t>
            </a:r>
            <a:endParaRPr lang="en-US" sz="40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208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快速入门开发环境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3472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58">
            <a:extLst>
              <a:ext uri="{FF2B5EF4-FFF2-40B4-BE49-F238E27FC236}">
                <a16:creationId xmlns:a16="http://schemas.microsoft.com/office/drawing/2014/main" id="{24346834-3F9C-F642-95A7-ADE0C09B9567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春松客服的技术介绍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25">
            <a:extLst>
              <a:ext uri="{FF2B5EF4-FFF2-40B4-BE49-F238E27FC236}">
                <a16:creationId xmlns:a16="http://schemas.microsoft.com/office/drawing/2014/main" id="{8D8C18E3-B4F9-7B40-A137-3031CC176B20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7C539F-6D15-F048-9A7B-9BD4D439DEDC}"/>
              </a:ext>
            </a:extLst>
          </p:cNvPr>
          <p:cNvSpPr txBox="1"/>
          <p:nvPr/>
        </p:nvSpPr>
        <p:spPr>
          <a:xfrm>
            <a:off x="1842292" y="5552729"/>
            <a:ext cx="299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enlo" panose="020B0609030804020204" pitchFamily="49" charset="0"/>
              </a:rPr>
              <a:t>mvn</a:t>
            </a:r>
            <a:r>
              <a:rPr lang="en-US" sz="28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enlo" panose="020B0609030804020204" pitchFamily="49" charset="0"/>
              </a:rPr>
              <a:t>idea:idea</a:t>
            </a:r>
            <a:endParaRPr lang="en-US" sz="28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357795-C33D-8D40-9E0A-B78CC338F239}"/>
              </a:ext>
            </a:extLst>
          </p:cNvPr>
          <p:cNvSpPr/>
          <p:nvPr/>
        </p:nvSpPr>
        <p:spPr>
          <a:xfrm>
            <a:off x="561744" y="583550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基本步骤</a:t>
            </a:r>
            <a:endParaRPr 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798580-EEA5-EC4A-873B-3AE5AD69151B}"/>
              </a:ext>
            </a:extLst>
          </p:cNvPr>
          <p:cNvSpPr txBox="1"/>
          <p:nvPr/>
        </p:nvSpPr>
        <p:spPr>
          <a:xfrm>
            <a:off x="909234" y="1544035"/>
            <a:ext cx="6491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r>
              <a:rPr lang="en-US" altLang="zh-CN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docker</a:t>
            </a: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docker-compose</a:t>
            </a:r>
            <a:endParaRPr lang="en-US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080120-47C4-2449-B067-1AB9EA863FA3}"/>
              </a:ext>
            </a:extLst>
          </p:cNvPr>
          <p:cNvSpPr/>
          <p:nvPr/>
        </p:nvSpPr>
        <p:spPr>
          <a:xfrm>
            <a:off x="1792209" y="2311309"/>
            <a:ext cx="58625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enlo" panose="020B06090308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</a:t>
            </a:r>
            <a:endParaRPr lang="en-US" sz="36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059CEF-27AB-CB43-B689-8C70BF507613}"/>
              </a:ext>
            </a:extLst>
          </p:cNvPr>
          <p:cNvSpPr txBox="1"/>
          <p:nvPr/>
        </p:nvSpPr>
        <p:spPr>
          <a:xfrm>
            <a:off x="909234" y="3121664"/>
            <a:ext cx="3758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r>
              <a:rPr lang="en-US" altLang="zh-CN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JDK, Maven</a:t>
            </a:r>
            <a:endParaRPr lang="en-US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2B5000-B5D4-B344-A6D0-8BED0BFD7ED0}"/>
              </a:ext>
            </a:extLst>
          </p:cNvPr>
          <p:cNvSpPr txBox="1"/>
          <p:nvPr/>
        </p:nvSpPr>
        <p:spPr>
          <a:xfrm>
            <a:off x="909234" y="3932019"/>
            <a:ext cx="2416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</a:t>
            </a:r>
            <a:r>
              <a:rPr lang="en-US" altLang="zh-CN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IDEA</a:t>
            </a:r>
            <a:endParaRPr lang="en-US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C6F853-C76C-AE4A-AC07-D92FE4FF8C58}"/>
              </a:ext>
            </a:extLst>
          </p:cNvPr>
          <p:cNvSpPr txBox="1"/>
          <p:nvPr/>
        </p:nvSpPr>
        <p:spPr>
          <a:xfrm>
            <a:off x="909234" y="4742374"/>
            <a:ext cx="3108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 </a:t>
            </a: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生成项目描述</a:t>
            </a:r>
            <a:endParaRPr lang="en-US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398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8">
            <a:extLst>
              <a:ext uri="{FF2B5EF4-FFF2-40B4-BE49-F238E27FC236}">
                <a16:creationId xmlns:a16="http://schemas.microsoft.com/office/drawing/2014/main" id="{99EB1893-8A6A-FB42-8E2A-D9D9BF43B3A1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春松客服的技术介绍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F4B57511-7C8C-BC44-AB99-AEC26D3A1D2D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27">
            <a:extLst>
              <a:ext uri="{FF2B5EF4-FFF2-40B4-BE49-F238E27FC236}">
                <a16:creationId xmlns:a16="http://schemas.microsoft.com/office/drawing/2014/main" id="{D0A5BFCB-DFBB-5B4B-8C40-8DFCFC2004AC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5F1666-38AB-BC4A-9D04-0AD416C09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09FF95A-15ED-234B-A954-35A97B20F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F3DC2A5-7146-8F44-98FA-C492FE0E1C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D5CB320-B10F-C545-90A0-EA2188967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319F4BB-C971-5742-A6D2-775EC093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5A8CD44-2E73-E14D-84B3-816908B7A1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5BB5D91-8504-6B41-AEC9-A3FB84E83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9836E71-8465-EF47-9E9E-77A45EDBE0B4}"/>
              </a:ext>
            </a:extLst>
          </p:cNvPr>
          <p:cNvSpPr txBox="1"/>
          <p:nvPr/>
        </p:nvSpPr>
        <p:spPr>
          <a:xfrm>
            <a:off x="1833987" y="2685785"/>
            <a:ext cx="71673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enlo" panose="020B0609030804020204" pitchFamily="49" charset="0"/>
              </a:rPr>
              <a:t>docker-compose up –d </a:t>
            </a:r>
            <a:r>
              <a:rPr lang="en-US" sz="2800" dirty="0" err="1">
                <a:solidFill>
                  <a:schemeClr val="bg1"/>
                </a:solidFill>
                <a:latin typeface="Menlo" panose="020B0609030804020204" pitchFamily="49" charset="0"/>
              </a:rPr>
              <a:t>redis</a:t>
            </a:r>
            <a:r>
              <a:rPr lang="en-US" sz="2800" dirty="0">
                <a:solidFill>
                  <a:schemeClr val="bg1"/>
                </a:solidFill>
                <a:latin typeface="Menlo" panose="020B0609030804020204" pitchFamily="49" charset="0"/>
              </a:rPr>
              <a:t> \ </a:t>
            </a:r>
          </a:p>
          <a:p>
            <a:r>
              <a:rPr lang="en-US" sz="2800" dirty="0">
                <a:solidFill>
                  <a:schemeClr val="bg1"/>
                </a:solidFill>
                <a:latin typeface="Menlo" panose="020B0609030804020204" pitchFamily="49" charset="0"/>
              </a:rPr>
              <a:t>	</a:t>
            </a:r>
            <a:r>
              <a:rPr lang="en-US" sz="2800" dirty="0" err="1">
                <a:solidFill>
                  <a:schemeClr val="bg1"/>
                </a:solidFill>
                <a:latin typeface="Menlo" panose="020B0609030804020204" pitchFamily="49" charset="0"/>
              </a:rPr>
              <a:t>mysql</a:t>
            </a:r>
            <a:r>
              <a:rPr lang="en-US" sz="28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enlo" panose="020B0609030804020204" pitchFamily="49" charset="0"/>
              </a:rPr>
              <a:t>elasticsearch</a:t>
            </a:r>
            <a:r>
              <a:rPr lang="en-US" sz="28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enlo" panose="020B0609030804020204" pitchFamily="49" charset="0"/>
              </a:rPr>
              <a:t>activemq</a:t>
            </a:r>
            <a:endParaRPr lang="en-US" sz="28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221C44-5FA6-8745-BABB-22B419CAC6DC}"/>
              </a:ext>
            </a:extLst>
          </p:cNvPr>
          <p:cNvSpPr txBox="1"/>
          <p:nvPr/>
        </p:nvSpPr>
        <p:spPr>
          <a:xfrm>
            <a:off x="633616" y="1113294"/>
            <a:ext cx="3647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 </a:t>
            </a: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导入项目到</a:t>
            </a:r>
            <a:r>
              <a:rPr lang="en-US" altLang="zh-CN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IDEA</a:t>
            </a:r>
            <a:endParaRPr lang="en-US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288FC-AB51-3842-B683-3FFA3E6D5DD4}"/>
              </a:ext>
            </a:extLst>
          </p:cNvPr>
          <p:cNvSpPr txBox="1"/>
          <p:nvPr/>
        </p:nvSpPr>
        <p:spPr>
          <a:xfrm>
            <a:off x="633616" y="1923649"/>
            <a:ext cx="3108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6. </a:t>
            </a: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启动开发服务</a:t>
            </a:r>
            <a:endParaRPr lang="en-US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545DC0-8525-5D42-859B-3616E478EAB8}"/>
              </a:ext>
            </a:extLst>
          </p:cNvPr>
          <p:cNvSpPr txBox="1"/>
          <p:nvPr/>
        </p:nvSpPr>
        <p:spPr>
          <a:xfrm>
            <a:off x="633616" y="4335220"/>
            <a:ext cx="3708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7. </a:t>
            </a: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配置</a:t>
            </a:r>
            <a:r>
              <a:rPr lang="en-US" altLang="zh-CN" sz="3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Application</a:t>
            </a:r>
            <a:endParaRPr lang="en-US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6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1">
            <a:extLst>
              <a:ext uri="{FF2B5EF4-FFF2-40B4-BE49-F238E27FC236}">
                <a16:creationId xmlns:a16="http://schemas.microsoft.com/office/drawing/2014/main" id="{C6C87752-54E6-45DC-AF29-1A8C5E893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4080" y="4943120"/>
            <a:ext cx="35067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Chatopera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公众号</a:t>
            </a:r>
          </a:p>
        </p:txBody>
      </p:sp>
      <p:pic>
        <p:nvPicPr>
          <p:cNvPr id="10" name="图片 12" descr="qrcode_for_gh_1853b7a9c17e_344">
            <a:extLst>
              <a:ext uri="{FF2B5EF4-FFF2-40B4-BE49-F238E27FC236}">
                <a16:creationId xmlns:a16="http://schemas.microsoft.com/office/drawing/2014/main" id="{E30FC360-81F1-4031-A589-EE235FC4E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56418" y="3247670"/>
            <a:ext cx="1660525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36" descr="未标题-1_03">
            <a:extLst>
              <a:ext uri="{FF2B5EF4-FFF2-40B4-BE49-F238E27FC236}">
                <a16:creationId xmlns:a16="http://schemas.microsoft.com/office/drawing/2014/main" id="{3CD1F072-D073-438C-9ABF-7AEC6F6FA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0825" y="454025"/>
            <a:ext cx="407035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F9A0C0A-DCAA-43B4-9834-5037288AD1FB}"/>
              </a:ext>
            </a:extLst>
          </p:cNvPr>
          <p:cNvSpPr/>
          <p:nvPr/>
        </p:nvSpPr>
        <p:spPr>
          <a:xfrm>
            <a:off x="2306955" y="1901190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 algn="ctr" fontAlgn="auto"/>
            <a:r>
              <a:rPr lang="zh-CN" altLang="en-US" sz="4400" b="1" noProof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做好开源客服系统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76DAD04B-7F2E-45BD-B78D-04FB2D5DD2A4}"/>
              </a:ext>
            </a:extLst>
          </p:cNvPr>
          <p:cNvSpPr/>
          <p:nvPr/>
        </p:nvSpPr>
        <p:spPr>
          <a:xfrm>
            <a:off x="9685020" y="653660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BF5EE8C-2563-49E1-86A2-631B5F114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1607" y="3231001"/>
            <a:ext cx="1695450" cy="1695450"/>
          </a:xfrm>
          <a:prstGeom prst="rect">
            <a:avLst/>
          </a:prstGeom>
        </p:spPr>
      </p:pic>
      <p:sp>
        <p:nvSpPr>
          <p:cNvPr id="15" name="文本框 11">
            <a:extLst>
              <a:ext uri="{FF2B5EF4-FFF2-40B4-BE49-F238E27FC236}">
                <a16:creationId xmlns:a16="http://schemas.microsoft.com/office/drawing/2014/main" id="{78C41379-038D-4C4D-A290-9D8FC8B85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7105" y="4930550"/>
            <a:ext cx="35067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Chatopera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用户群</a:t>
            </a: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D2328A1D-A578-4B17-BDED-024625385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3286" y="5329844"/>
            <a:ext cx="350678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最新更新，动态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B4F07D1-B025-40D4-9609-8EADC454A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5931" y="5329844"/>
            <a:ext cx="350678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春松客服，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Chatopera 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机器人平台用户讨论群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4883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DC8C7A4-D60C-4C9A-AB92-BEAFD260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763" y="757011"/>
            <a:ext cx="897293" cy="1325563"/>
          </a:xfrm>
        </p:spPr>
        <p:txBody>
          <a:bodyPr/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endParaRPr 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B68C024-72D0-4B24-91A6-54B2A1CCE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文档中心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https://docs.chatopera.com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开源地址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http://github.com/chatopera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春松客服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https://github.com/chatopera/cskefu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博客地址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https://blog.chatopera.com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Chatopera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云服务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https://bot.chatopera.com/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3EBAD3E0-6F49-48A6-9EEF-733597BF334F}"/>
              </a:ext>
            </a:extLst>
          </p:cNvPr>
          <p:cNvSpPr/>
          <p:nvPr/>
        </p:nvSpPr>
        <p:spPr>
          <a:xfrm>
            <a:off x="9734551" y="654623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5908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文本框 11">
            <a:extLst>
              <a:ext uri="{FF2B5EF4-FFF2-40B4-BE49-F238E27FC236}">
                <a16:creationId xmlns:a16="http://schemas.microsoft.com/office/drawing/2014/main" id="{9167A3B7-0419-4549-A5F5-3F8793EAE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655" y="3325605"/>
            <a:ext cx="1390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王海良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0888BB-A856-2F4C-9272-3CB95BA3929A}"/>
              </a:ext>
            </a:extLst>
          </p:cNvPr>
          <p:cNvSpPr txBox="1"/>
          <p:nvPr/>
        </p:nvSpPr>
        <p:spPr>
          <a:xfrm>
            <a:off x="841655" y="3994961"/>
            <a:ext cx="395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主讲老师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华夏春松联合创始人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&amp;CEO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F8488-FA06-D144-82BA-B9DAB1891EEC}"/>
              </a:ext>
            </a:extLst>
          </p:cNvPr>
          <p:cNvSpPr txBox="1"/>
          <p:nvPr/>
        </p:nvSpPr>
        <p:spPr>
          <a:xfrm>
            <a:off x="723737" y="2073340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春松客服的技术介绍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35">
            <a:extLst>
              <a:ext uri="{FF2B5EF4-FFF2-40B4-BE49-F238E27FC236}">
                <a16:creationId xmlns:a16="http://schemas.microsoft.com/office/drawing/2014/main" id="{4513DE40-510F-3044-B7CA-64073B7524D2}"/>
              </a:ext>
            </a:extLst>
          </p:cNvPr>
          <p:cNvSpPr/>
          <p:nvPr/>
        </p:nvSpPr>
        <p:spPr>
          <a:xfrm>
            <a:off x="788217" y="375889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 fontAlgn="auto"/>
            <a:r>
              <a:rPr lang="zh-CN" altLang="en-US" sz="4400" b="1" noProof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2783A392-FB5C-4DBB-8B6D-E822AB6FB32A}"/>
              </a:ext>
            </a:extLst>
          </p:cNvPr>
          <p:cNvSpPr/>
          <p:nvPr/>
        </p:nvSpPr>
        <p:spPr>
          <a:xfrm>
            <a:off x="9685020" y="653660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C182D0D-7D22-4B76-AC00-E6F8F50495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3272" y="4092575"/>
            <a:ext cx="6237171" cy="1651695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92F6C65E-3922-44C4-B1B9-9432D8E7D2EA}"/>
              </a:ext>
            </a:extLst>
          </p:cNvPr>
          <p:cNvGrpSpPr/>
          <p:nvPr/>
        </p:nvGrpSpPr>
        <p:grpSpPr>
          <a:xfrm>
            <a:off x="603987" y="4552346"/>
            <a:ext cx="3675429" cy="1756365"/>
            <a:chOff x="603987" y="4552346"/>
            <a:chExt cx="3675429" cy="1756365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F5D799C-16D7-4D83-A6BD-A9F569A41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33402" y="4552346"/>
              <a:ext cx="1109019" cy="1109019"/>
            </a:xfrm>
            <a:prstGeom prst="rect">
              <a:avLst/>
            </a:prstGeom>
          </p:spPr>
        </p:pic>
        <p:sp>
          <p:nvSpPr>
            <p:cNvPr id="19" name="文本框 11">
              <a:extLst>
                <a:ext uri="{FF2B5EF4-FFF2-40B4-BE49-F238E27FC236}">
                  <a16:creationId xmlns:a16="http://schemas.microsoft.com/office/drawing/2014/main" id="{17FE3CC8-01DD-49E2-99DB-C93D4EBDA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3987" y="5709013"/>
              <a:ext cx="35067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Chatopera 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用户群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1BC66FB-C3AC-4B14-9249-A33DDE41EE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628" y="6047101"/>
              <a:ext cx="350678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春松客服，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Chatopera 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机器人平台用户讨论群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32D4799E-1F17-407A-8910-934405D62564}"/>
              </a:ext>
            </a:extLst>
          </p:cNvPr>
          <p:cNvSpPr/>
          <p:nvPr/>
        </p:nvSpPr>
        <p:spPr>
          <a:xfrm>
            <a:off x="788217" y="1157865"/>
            <a:ext cx="8431530" cy="5847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 fontAlgn="auto"/>
            <a:r>
              <a:rPr lang="zh-CN" altLang="en-US" sz="3200" b="1" noProof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做好开源客服系统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42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03146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75DE06C4-2AC1-484E-9283-FF845EA66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5493" y="53194"/>
            <a:ext cx="6464532" cy="14347019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CAB91402-7AEF-E342-96B1-459B7EC56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7893" y="205594"/>
            <a:ext cx="6464532" cy="14347019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EAEAB38A-3A25-0445-98F5-39A555AA4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293" y="357994"/>
            <a:ext cx="6464532" cy="143470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71E706-1726-3142-97AC-244C99514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850" y="-1"/>
            <a:ext cx="310515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CB94D0-3038-C640-BF87-161CD1EEDE64}"/>
              </a:ext>
            </a:extLst>
          </p:cNvPr>
          <p:cNvSpPr txBox="1"/>
          <p:nvPr/>
        </p:nvSpPr>
        <p:spPr>
          <a:xfrm>
            <a:off x="162612" y="1681109"/>
            <a:ext cx="8924238" cy="4549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王海良，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Chatopera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联合创始人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&amp;CEO，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微软人工智能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最有价值专家。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年毕业于北邮，后加入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工作四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年，先后工作于软件开发实验室和创新中心。从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开始工作于创业公司，三角兽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算法工程师，呤呤英语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产品负责人，负责智能对话系统研发，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年出版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智能问答与深度学习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一书。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15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25" y="296872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分享大纲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58">
            <a:extLst>
              <a:ext uri="{FF2B5EF4-FFF2-40B4-BE49-F238E27FC236}">
                <a16:creationId xmlns:a16="http://schemas.microsoft.com/office/drawing/2014/main" id="{43A8894D-F348-4A7D-A18B-9BBC831A63F9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春松客服的技术介绍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C43D04F8-61D4-4F17-A886-F573DAE5C6F7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463A06FD-59C7-3C48-85B0-F04AE2A4D478}"/>
              </a:ext>
            </a:extLst>
          </p:cNvPr>
          <p:cNvSpPr txBox="1"/>
          <p:nvPr/>
        </p:nvSpPr>
        <p:spPr>
          <a:xfrm>
            <a:off x="907522" y="1622435"/>
            <a:ext cx="11473453" cy="840229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回顾春松客服的技术架构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服务构建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服务发布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服务编排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快速入门开发环境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92194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回顾春松客服的技术架构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08B7DECD-18E1-824A-A140-85907F4ECE99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春松客服的技术介绍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C4FABF86-6394-2044-AB40-0E39093420A7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5988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8">
            <a:extLst>
              <a:ext uri="{FF2B5EF4-FFF2-40B4-BE49-F238E27FC236}">
                <a16:creationId xmlns:a16="http://schemas.microsoft.com/office/drawing/2014/main" id="{E373FAD8-2629-AF49-A20F-462BC5C46F45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春松客服的技术介绍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AA74AD69-E4CC-9A4F-8F40-58EED42B409E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1EA303-8D55-7D42-943E-2A1E35CBA2A9}"/>
              </a:ext>
            </a:extLst>
          </p:cNvPr>
          <p:cNvSpPr/>
          <p:nvPr/>
        </p:nvSpPr>
        <p:spPr>
          <a:xfrm>
            <a:off x="0" y="1086828"/>
            <a:ext cx="822960" cy="5771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 fontAlgn="auto"/>
            <a:r>
              <a:rPr lang="zh-CN" altLang="en-US" sz="2800" noProof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基本架构</a:t>
            </a:r>
            <a:endParaRPr lang="en-US" sz="2800" noProof="1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7DFD3B-E535-134A-934B-64DE1C14101E}"/>
              </a:ext>
            </a:extLst>
          </p:cNvPr>
          <p:cNvSpPr/>
          <p:nvPr/>
        </p:nvSpPr>
        <p:spPr>
          <a:xfrm>
            <a:off x="822960" y="1086828"/>
            <a:ext cx="2852928" cy="33101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150000"/>
              </a:lnSpc>
            </a:pPr>
            <a:r>
              <a:rPr lang="en-US" sz="28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FreeMarker</a:t>
            </a:r>
          </a:p>
          <a:p>
            <a:pPr algn="ctr" fontAlgn="auto">
              <a:lnSpc>
                <a:spcPct val="150000"/>
              </a:lnSpc>
            </a:pPr>
            <a:r>
              <a:rPr lang="en-US" sz="28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Layui</a:t>
            </a:r>
          </a:p>
          <a:p>
            <a:pPr algn="ctr" fontAlgn="auto">
              <a:lnSpc>
                <a:spcPct val="150000"/>
              </a:lnSpc>
            </a:pPr>
            <a:r>
              <a:rPr lang="en-US" sz="28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jQuery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539E0B-B17D-424A-8E3C-B9FB46527352}"/>
              </a:ext>
            </a:extLst>
          </p:cNvPr>
          <p:cNvSpPr/>
          <p:nvPr/>
        </p:nvSpPr>
        <p:spPr>
          <a:xfrm>
            <a:off x="822960" y="4396956"/>
            <a:ext cx="2852928" cy="15727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sz="28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Socket.io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BDAC02-553E-3A4A-BC7D-549D31DEF36C}"/>
              </a:ext>
            </a:extLst>
          </p:cNvPr>
          <p:cNvCxnSpPr>
            <a:cxnSpLocks/>
          </p:cNvCxnSpPr>
          <p:nvPr/>
        </p:nvCxnSpPr>
        <p:spPr>
          <a:xfrm>
            <a:off x="822960" y="4396956"/>
            <a:ext cx="285292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8EA9E41-3E65-E34A-B110-473BFF3B0EA1}"/>
              </a:ext>
            </a:extLst>
          </p:cNvPr>
          <p:cNvSpPr/>
          <p:nvPr/>
        </p:nvSpPr>
        <p:spPr>
          <a:xfrm>
            <a:off x="3675888" y="1086828"/>
            <a:ext cx="2852928" cy="48828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150000"/>
              </a:lnSpc>
            </a:pPr>
            <a:r>
              <a:rPr lang="en-US" sz="28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Spring Boot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5B8319-02A4-A24D-95AB-3AF5F49F82F3}"/>
              </a:ext>
            </a:extLst>
          </p:cNvPr>
          <p:cNvCxnSpPr>
            <a:cxnSpLocks/>
          </p:cNvCxnSpPr>
          <p:nvPr/>
        </p:nvCxnSpPr>
        <p:spPr>
          <a:xfrm flipV="1">
            <a:off x="3675888" y="1086828"/>
            <a:ext cx="0" cy="4882896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6A9E521-62D0-DA40-ACE3-AC1A94E566E9}"/>
              </a:ext>
            </a:extLst>
          </p:cNvPr>
          <p:cNvSpPr/>
          <p:nvPr/>
        </p:nvSpPr>
        <p:spPr>
          <a:xfrm>
            <a:off x="822960" y="5969724"/>
            <a:ext cx="11369040" cy="8882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sz="28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Docker &amp; Docker Compose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E94C5C-F91B-2C4E-A7ED-6E770168C8B0}"/>
              </a:ext>
            </a:extLst>
          </p:cNvPr>
          <p:cNvCxnSpPr>
            <a:cxnSpLocks/>
          </p:cNvCxnSpPr>
          <p:nvPr/>
        </p:nvCxnSpPr>
        <p:spPr>
          <a:xfrm>
            <a:off x="822960" y="5969724"/>
            <a:ext cx="1136904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2BB538C-BD76-3E4E-93BD-0ED90FBCF759}"/>
              </a:ext>
            </a:extLst>
          </p:cNvPr>
          <p:cNvSpPr/>
          <p:nvPr/>
        </p:nvSpPr>
        <p:spPr>
          <a:xfrm>
            <a:off x="6528816" y="1086828"/>
            <a:ext cx="2852928" cy="48828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150000"/>
              </a:lnSpc>
            </a:pPr>
            <a:endParaRPr lang="en-US" sz="2800" noProof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77A244-A266-9247-9245-DF4AC0A2FEFA}"/>
              </a:ext>
            </a:extLst>
          </p:cNvPr>
          <p:cNvCxnSpPr>
            <a:cxnSpLocks/>
          </p:cNvCxnSpPr>
          <p:nvPr/>
        </p:nvCxnSpPr>
        <p:spPr>
          <a:xfrm flipV="1">
            <a:off x="6507480" y="1086828"/>
            <a:ext cx="0" cy="4882896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8C4F57B-52E8-A54D-86D0-AC8B576EE98D}"/>
              </a:ext>
            </a:extLst>
          </p:cNvPr>
          <p:cNvSpPr/>
          <p:nvPr/>
        </p:nvSpPr>
        <p:spPr>
          <a:xfrm>
            <a:off x="9403079" y="1086828"/>
            <a:ext cx="2810256" cy="48828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150000"/>
              </a:lnSpc>
            </a:pPr>
            <a:endParaRPr lang="en-US" sz="2800" noProof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EBAF62-9C4A-3C43-9B22-72E715A3B819}"/>
              </a:ext>
            </a:extLst>
          </p:cNvPr>
          <p:cNvCxnSpPr>
            <a:cxnSpLocks/>
          </p:cNvCxnSpPr>
          <p:nvPr/>
        </p:nvCxnSpPr>
        <p:spPr>
          <a:xfrm flipV="1">
            <a:off x="9384792" y="1074636"/>
            <a:ext cx="0" cy="4882896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FEEF3C2-F115-0347-8FEE-D56843103892}"/>
              </a:ext>
            </a:extLst>
          </p:cNvPr>
          <p:cNvSpPr/>
          <p:nvPr/>
        </p:nvSpPr>
        <p:spPr>
          <a:xfrm>
            <a:off x="6986016" y="2103120"/>
            <a:ext cx="2048256" cy="58521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6F58A0E-4AEE-094E-A9E2-B2679C0718DE}"/>
              </a:ext>
            </a:extLst>
          </p:cNvPr>
          <p:cNvSpPr/>
          <p:nvPr/>
        </p:nvSpPr>
        <p:spPr>
          <a:xfrm>
            <a:off x="7005518" y="3192564"/>
            <a:ext cx="2048256" cy="58521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ACC682D-F3F5-254E-9B5E-C3D5C5A207E1}"/>
              </a:ext>
            </a:extLst>
          </p:cNvPr>
          <p:cNvSpPr/>
          <p:nvPr/>
        </p:nvSpPr>
        <p:spPr>
          <a:xfrm>
            <a:off x="7071051" y="4396956"/>
            <a:ext cx="2048256" cy="58521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6B2360-3075-974A-8DC6-3E72350FDCBC}"/>
              </a:ext>
            </a:extLst>
          </p:cNvPr>
          <p:cNvSpPr txBox="1"/>
          <p:nvPr/>
        </p:nvSpPr>
        <p:spPr>
          <a:xfrm>
            <a:off x="9747504" y="2088203"/>
            <a:ext cx="163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ActiveMQ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1073F5-EF23-984E-8F71-4BF19C17B03F}"/>
              </a:ext>
            </a:extLst>
          </p:cNvPr>
          <p:cNvSpPr txBox="1"/>
          <p:nvPr/>
        </p:nvSpPr>
        <p:spPr>
          <a:xfrm>
            <a:off x="9747504" y="3285251"/>
            <a:ext cx="97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Redis</a:t>
            </a:r>
            <a:endParaRPr 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66458B-6289-D843-A234-C5AAE733D205}"/>
              </a:ext>
            </a:extLst>
          </p:cNvPr>
          <p:cNvSpPr txBox="1"/>
          <p:nvPr/>
        </p:nvSpPr>
        <p:spPr>
          <a:xfrm>
            <a:off x="9692638" y="4513921"/>
            <a:ext cx="2042995" cy="1135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Elasticsearch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11D64F-2747-1F44-A50A-F395F167DB7C}"/>
              </a:ext>
            </a:extLst>
          </p:cNvPr>
          <p:cNvSpPr txBox="1"/>
          <p:nvPr/>
        </p:nvSpPr>
        <p:spPr>
          <a:xfrm>
            <a:off x="6845002" y="1733787"/>
            <a:ext cx="224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Messaging Service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B986B5-1D5F-8E4A-B821-504107DC27A3}"/>
              </a:ext>
            </a:extLst>
          </p:cNvPr>
          <p:cNvSpPr txBox="1"/>
          <p:nvPr/>
        </p:nvSpPr>
        <p:spPr>
          <a:xfrm>
            <a:off x="7516449" y="288070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Cache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AF5523-8D05-D845-9CF8-31DE517E3508}"/>
              </a:ext>
            </a:extLst>
          </p:cNvPr>
          <p:cNvSpPr txBox="1"/>
          <p:nvPr/>
        </p:nvSpPr>
        <p:spPr>
          <a:xfrm>
            <a:off x="7539294" y="4056178"/>
            <a:ext cx="1215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85104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A40DEE-EC90-2D47-B41B-45CD8E7546BF}"/>
              </a:ext>
            </a:extLst>
          </p:cNvPr>
          <p:cNvCxnSpPr>
            <a:cxnSpLocks/>
          </p:cNvCxnSpPr>
          <p:nvPr/>
        </p:nvCxnSpPr>
        <p:spPr>
          <a:xfrm>
            <a:off x="5077852" y="5911458"/>
            <a:ext cx="5907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C1D879F-91C4-B84F-A304-0D9CC2783D6A}"/>
              </a:ext>
            </a:extLst>
          </p:cNvPr>
          <p:cNvCxnSpPr>
            <a:cxnSpLocks/>
          </p:cNvCxnSpPr>
          <p:nvPr/>
        </p:nvCxnSpPr>
        <p:spPr>
          <a:xfrm>
            <a:off x="5077852" y="5060302"/>
            <a:ext cx="5907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726282F-55B0-A245-8731-080E6BED7842}"/>
              </a:ext>
            </a:extLst>
          </p:cNvPr>
          <p:cNvCxnSpPr>
            <a:cxnSpLocks/>
          </p:cNvCxnSpPr>
          <p:nvPr/>
        </p:nvCxnSpPr>
        <p:spPr>
          <a:xfrm>
            <a:off x="3083898" y="5050847"/>
            <a:ext cx="5907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5FCE810-DB02-3445-9337-7F2D1DD8BDF7}"/>
              </a:ext>
            </a:extLst>
          </p:cNvPr>
          <p:cNvCxnSpPr>
            <a:cxnSpLocks/>
          </p:cNvCxnSpPr>
          <p:nvPr/>
        </p:nvCxnSpPr>
        <p:spPr>
          <a:xfrm>
            <a:off x="3083898" y="4162253"/>
            <a:ext cx="5907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CC6753C-C262-E749-ACB6-AB36549B4DEF}"/>
              </a:ext>
            </a:extLst>
          </p:cNvPr>
          <p:cNvCxnSpPr>
            <a:cxnSpLocks/>
          </p:cNvCxnSpPr>
          <p:nvPr/>
        </p:nvCxnSpPr>
        <p:spPr>
          <a:xfrm>
            <a:off x="3328977" y="2509841"/>
            <a:ext cx="9572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58">
            <a:extLst>
              <a:ext uri="{FF2B5EF4-FFF2-40B4-BE49-F238E27FC236}">
                <a16:creationId xmlns:a16="http://schemas.microsoft.com/office/drawing/2014/main" id="{99EB1893-8A6A-FB42-8E2A-D9D9BF43B3A1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春松客服的技术介绍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F4B57511-7C8C-BC44-AB99-AEC26D3A1D2D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271B9C-8922-3A45-A758-04EA49C98354}"/>
              </a:ext>
            </a:extLst>
          </p:cNvPr>
          <p:cNvSpPr/>
          <p:nvPr/>
        </p:nvSpPr>
        <p:spPr>
          <a:xfrm>
            <a:off x="4143365" y="2214566"/>
            <a:ext cx="2185988" cy="671513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sz="20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contact-center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68D143-6922-4947-AA1E-67AA927B710B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329353" y="2550323"/>
            <a:ext cx="800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356FFE8-9FFF-894B-B077-DFBB1BE2CAF4}"/>
              </a:ext>
            </a:extLst>
          </p:cNvPr>
          <p:cNvSpPr/>
          <p:nvPr/>
        </p:nvSpPr>
        <p:spPr>
          <a:xfrm>
            <a:off x="7129453" y="2214566"/>
            <a:ext cx="1628775" cy="67151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DC3EAA-9845-9847-AF4A-44B3595D7773}"/>
              </a:ext>
            </a:extLst>
          </p:cNvPr>
          <p:cNvCxnSpPr>
            <a:cxnSpLocks/>
          </p:cNvCxnSpPr>
          <p:nvPr/>
        </p:nvCxnSpPr>
        <p:spPr>
          <a:xfrm flipV="1">
            <a:off x="3083898" y="4162255"/>
            <a:ext cx="0" cy="8885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DB117-D3A4-774A-BBD5-3DA8DF5A1314}"/>
              </a:ext>
            </a:extLst>
          </p:cNvPr>
          <p:cNvCxnSpPr/>
          <p:nvPr/>
        </p:nvCxnSpPr>
        <p:spPr>
          <a:xfrm>
            <a:off x="6724640" y="5891219"/>
            <a:ext cx="671512" cy="71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2211EA-E94C-3E4B-8AFD-3E15D1849573}"/>
              </a:ext>
            </a:extLst>
          </p:cNvPr>
          <p:cNvCxnSpPr/>
          <p:nvPr/>
        </p:nvCxnSpPr>
        <p:spPr>
          <a:xfrm>
            <a:off x="6734167" y="4792332"/>
            <a:ext cx="671512" cy="71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F95DE1-8DB1-E146-9EF6-05242C8B3A52}"/>
              </a:ext>
            </a:extLst>
          </p:cNvPr>
          <p:cNvCxnSpPr/>
          <p:nvPr/>
        </p:nvCxnSpPr>
        <p:spPr>
          <a:xfrm>
            <a:off x="6724639" y="3696121"/>
            <a:ext cx="671512" cy="71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E64879-357E-784B-9461-F2115A5C1537}"/>
              </a:ext>
            </a:extLst>
          </p:cNvPr>
          <p:cNvCxnSpPr>
            <a:cxnSpLocks/>
          </p:cNvCxnSpPr>
          <p:nvPr/>
        </p:nvCxnSpPr>
        <p:spPr>
          <a:xfrm flipV="1">
            <a:off x="6729403" y="2550324"/>
            <a:ext cx="0" cy="33408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ADA3AEF-6A0E-4941-BB06-3B7123216C1E}"/>
              </a:ext>
            </a:extLst>
          </p:cNvPr>
          <p:cNvSpPr/>
          <p:nvPr/>
        </p:nvSpPr>
        <p:spPr>
          <a:xfrm>
            <a:off x="7134216" y="4490508"/>
            <a:ext cx="1628775" cy="67151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Redis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339920-7C3E-F546-AC2E-CDC35C7515B0}"/>
              </a:ext>
            </a:extLst>
          </p:cNvPr>
          <p:cNvSpPr/>
          <p:nvPr/>
        </p:nvSpPr>
        <p:spPr>
          <a:xfrm>
            <a:off x="7129450" y="3363938"/>
            <a:ext cx="1628775" cy="67151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Elasticsearch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498576-6829-144C-A995-98B149BD34E5}"/>
              </a:ext>
            </a:extLst>
          </p:cNvPr>
          <p:cNvSpPr/>
          <p:nvPr/>
        </p:nvSpPr>
        <p:spPr>
          <a:xfrm>
            <a:off x="7129450" y="5575702"/>
            <a:ext cx="1628775" cy="67151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ActiveMQ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A96EEE-B7EB-8646-9BB0-72868005EE54}"/>
              </a:ext>
            </a:extLst>
          </p:cNvPr>
          <p:cNvSpPr/>
          <p:nvPr/>
        </p:nvSpPr>
        <p:spPr>
          <a:xfrm>
            <a:off x="1714490" y="2214566"/>
            <a:ext cx="1614487" cy="671513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/>
            <a:r>
              <a:rPr lang="en-US" noProof="1">
                <a:solidFill>
                  <a:schemeClr val="bg2">
                    <a:lumMod val="10000"/>
                  </a:schemeClr>
                </a:solidFill>
              </a:rPr>
              <a:t>NGINX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CB0CB6B-809C-4843-83A7-7560284FA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097" y="717496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服务间依赖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943E5E06-7FF5-A84B-AA4B-ABD5670CBF4C}"/>
              </a:ext>
            </a:extLst>
          </p:cNvPr>
          <p:cNvSpPr/>
          <p:nvPr/>
        </p:nvSpPr>
        <p:spPr>
          <a:xfrm>
            <a:off x="9015396" y="2293391"/>
            <a:ext cx="200025" cy="1752006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1549CB-7399-374F-AEB4-795867BBC2EC}"/>
              </a:ext>
            </a:extLst>
          </p:cNvPr>
          <p:cNvSpPr txBox="1"/>
          <p:nvPr/>
        </p:nvSpPr>
        <p:spPr>
          <a:xfrm>
            <a:off x="9430927" y="2886079"/>
            <a:ext cx="1148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Spring</a:t>
            </a:r>
            <a:endParaRPr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JPA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4DDAEC5E-AF9F-B34E-BB15-F40186F555D0}"/>
              </a:ext>
            </a:extLst>
          </p:cNvPr>
          <p:cNvSpPr/>
          <p:nvPr/>
        </p:nvSpPr>
        <p:spPr>
          <a:xfrm>
            <a:off x="9091141" y="4498010"/>
            <a:ext cx="200025" cy="1752006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71B6CC-CC15-1940-917A-9B8DDA4A0916}"/>
              </a:ext>
            </a:extLst>
          </p:cNvPr>
          <p:cNvSpPr txBox="1"/>
          <p:nvPr/>
        </p:nvSpPr>
        <p:spPr>
          <a:xfrm>
            <a:off x="9555826" y="5050847"/>
            <a:ext cx="201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Spring</a:t>
            </a:r>
            <a:endParaRPr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Boot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Autoconfig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198897-AC75-6544-9734-E5446A2A4940}"/>
              </a:ext>
            </a:extLst>
          </p:cNvPr>
          <p:cNvSpPr txBox="1"/>
          <p:nvPr/>
        </p:nvSpPr>
        <p:spPr>
          <a:xfrm>
            <a:off x="3542489" y="3145709"/>
            <a:ext cx="196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扩展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(Extensions)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5BFBDA0-A0B4-F24C-8DC2-306DB82BF430}"/>
              </a:ext>
            </a:extLst>
          </p:cNvPr>
          <p:cNvSpPr/>
          <p:nvPr/>
        </p:nvSpPr>
        <p:spPr>
          <a:xfrm>
            <a:off x="3663115" y="3826497"/>
            <a:ext cx="1628775" cy="67151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FreeSWITCH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1A03DF5-19EF-1447-917D-116DD3BE7CFB}"/>
              </a:ext>
            </a:extLst>
          </p:cNvPr>
          <p:cNvSpPr/>
          <p:nvPr/>
        </p:nvSpPr>
        <p:spPr>
          <a:xfrm>
            <a:off x="3624260" y="5594866"/>
            <a:ext cx="1628775" cy="67151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Skype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8E9FCEE-4DBE-6D47-9AC1-05D77FF2F091}"/>
              </a:ext>
            </a:extLst>
          </p:cNvPr>
          <p:cNvSpPr/>
          <p:nvPr/>
        </p:nvSpPr>
        <p:spPr>
          <a:xfrm>
            <a:off x="3624259" y="4732542"/>
            <a:ext cx="1628775" cy="67151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CC-SWITCH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131D098-C878-5345-8B4A-5A6B5235FC21}"/>
              </a:ext>
            </a:extLst>
          </p:cNvPr>
          <p:cNvCxnSpPr>
            <a:cxnSpLocks/>
          </p:cNvCxnSpPr>
          <p:nvPr/>
        </p:nvCxnSpPr>
        <p:spPr>
          <a:xfrm flipV="1">
            <a:off x="5668602" y="2901354"/>
            <a:ext cx="0" cy="30109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06BC6D0-6730-4D44-B28E-072543CD2172}"/>
              </a:ext>
            </a:extLst>
          </p:cNvPr>
          <p:cNvSpPr txBox="1"/>
          <p:nvPr/>
        </p:nvSpPr>
        <p:spPr>
          <a:xfrm>
            <a:off x="4036534" y="6457190"/>
            <a:ext cx="980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more ……</a:t>
            </a:r>
          </a:p>
        </p:txBody>
      </p:sp>
    </p:spTree>
    <p:extLst>
      <p:ext uri="{BB962C8B-B14F-4D97-AF65-F5344CB8AC3E}">
        <p14:creationId xmlns:p14="http://schemas.microsoft.com/office/powerpoint/2010/main" val="201000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/>
      <p:bldP spid="31" grpId="0" animBg="1"/>
      <p:bldP spid="32" grpId="0"/>
      <p:bldP spid="42" grpId="0"/>
      <p:bldP spid="43" grpId="0" animBg="1"/>
      <p:bldP spid="44" grpId="0" animBg="1"/>
      <p:bldP spid="45" grpId="0" animBg="1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服务构建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11226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4598EE"/>
            </a:gs>
            <a:gs pos="100000">
              <a:srgbClr val="1272C4"/>
            </a:gs>
          </a:gsLst>
          <a:lin ang="5400000" scaled="0"/>
        </a:gradFill>
        <a:ln>
          <a:noFill/>
        </a:ln>
      </a:spPr>
      <a:bodyPr anchor="ctr"/>
      <a:lstStyle>
        <a:defPPr algn="ctr" fontAlgn="auto">
          <a:defRPr noProof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atopera_Workshop_招聘机器人3" id="{32C80897-EDE8-F541-9DDA-3E74D120CFCF}" vid="{76310001-9CE8-7A42-9061-A2C664E19A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423</TotalTime>
  <Words>756</Words>
  <Application>Microsoft Office PowerPoint</Application>
  <PresentationFormat>宽屏</PresentationFormat>
  <Paragraphs>158</Paragraphs>
  <Slides>26</Slides>
  <Notes>4</Notes>
  <HiddenSlides>2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微软雅黑</vt:lpstr>
      <vt:lpstr>微软雅黑</vt:lpstr>
      <vt:lpstr>Menlo</vt:lpstr>
      <vt:lpstr>Calibri Light</vt:lpstr>
      <vt:lpstr>Arial</vt:lpstr>
      <vt:lpstr>优设标题黑</vt:lpstr>
      <vt:lpstr>Calibri</vt:lpstr>
      <vt:lpstr>Office Theme</vt:lpstr>
      <vt:lpstr>PowerPoint 演示文稿</vt:lpstr>
      <vt:lpstr>PowerPoint 演示文稿</vt:lpstr>
      <vt:lpstr>PowerPoint 演示文稿</vt:lpstr>
      <vt:lpstr>自我介绍</vt:lpstr>
      <vt:lpstr>分享大纲</vt:lpstr>
      <vt:lpstr>回顾春松客服的技术架构</vt:lpstr>
      <vt:lpstr>PowerPoint 演示文稿</vt:lpstr>
      <vt:lpstr>服务间依赖</vt:lpstr>
      <vt:lpstr>服务构建</vt:lpstr>
      <vt:lpstr>Docker</vt:lpstr>
      <vt:lpstr>Dockerfile</vt:lpstr>
      <vt:lpstr>服务发布</vt:lpstr>
      <vt:lpstr>PowerPoint 演示文稿</vt:lpstr>
      <vt:lpstr>PowerPoint 演示文稿</vt:lpstr>
      <vt:lpstr>PowerPoint 演示文稿</vt:lpstr>
      <vt:lpstr>PowerPoint 演示文稿</vt:lpstr>
      <vt:lpstr>发布到 DockerHub 的标志</vt:lpstr>
      <vt:lpstr>服务编排</vt:lpstr>
      <vt:lpstr> 将不同容器组合为应用： 1. 服务间依赖 2. 启动顺序 3. 持久化 4. 网络 5. 应用停止，更新和重启</vt:lpstr>
      <vt:lpstr>Docker Compose</vt:lpstr>
      <vt:lpstr>PowerPoint 演示文稿</vt:lpstr>
      <vt:lpstr>快速入门开发环境</vt:lpstr>
      <vt:lpstr>PowerPoint 演示文稿</vt:lpstr>
      <vt:lpstr>PowerPoint 演示文稿</vt:lpstr>
      <vt:lpstr>PowerPoint 演示文稿</vt:lpstr>
      <vt:lpstr>资源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Hai Liang Wang</dc:creator>
  <cp:lastModifiedBy>WANG Hai Liang</cp:lastModifiedBy>
  <cp:revision>533</cp:revision>
  <dcterms:created xsi:type="dcterms:W3CDTF">2018-12-15T14:21:46Z</dcterms:created>
  <dcterms:modified xsi:type="dcterms:W3CDTF">2021-11-28T11:44:32Z</dcterms:modified>
</cp:coreProperties>
</file>